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3" r:id="rId1"/>
  </p:sldMasterIdLst>
  <p:notesMasterIdLst>
    <p:notesMasterId r:id="rId13"/>
  </p:notesMasterIdLst>
  <p:sldIdLst>
    <p:sldId id="749" r:id="rId2"/>
    <p:sldId id="750" r:id="rId3"/>
    <p:sldId id="751" r:id="rId4"/>
    <p:sldId id="752" r:id="rId5"/>
    <p:sldId id="753" r:id="rId6"/>
    <p:sldId id="754" r:id="rId7"/>
    <p:sldId id="755" r:id="rId8"/>
    <p:sldId id="756" r:id="rId9"/>
    <p:sldId id="757" r:id="rId10"/>
    <p:sldId id="758" r:id="rId11"/>
    <p:sldId id="759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2" pos="19773" userDrawn="1">
          <p15:clr>
            <a:srgbClr val="A4A3A4"/>
          </p15:clr>
        </p15:guide>
        <p15:guide id="3" pos="701" userDrawn="1">
          <p15:clr>
            <a:srgbClr val="A4A3A4"/>
          </p15:clr>
        </p15:guide>
        <p15:guide id="5" orient="horz" pos="528" userDrawn="1">
          <p15:clr>
            <a:srgbClr val="A4A3A4"/>
          </p15:clr>
        </p15:guide>
        <p15:guide id="41" pos="10237" userDrawn="1">
          <p15:clr>
            <a:srgbClr val="A4A3A4"/>
          </p15:clr>
        </p15:guide>
        <p15:guide id="46" orient="horz" pos="4320" userDrawn="1">
          <p15:clr>
            <a:srgbClr val="A4A3A4"/>
          </p15:clr>
        </p15:guide>
        <p15:guide id="47" orient="horz" pos="4056" userDrawn="1">
          <p15:clr>
            <a:srgbClr val="A4A3A4"/>
          </p15:clr>
        </p15:guide>
        <p15:guide id="48" orient="horz" pos="264" userDrawn="1">
          <p15:clr>
            <a:srgbClr val="A4A3A4"/>
          </p15:clr>
        </p15:guide>
        <p15:guide id="49" orient="horz" pos="2160" userDrawn="1">
          <p15:clr>
            <a:srgbClr val="A4A3A4"/>
          </p15:clr>
        </p15:guide>
        <p15:guide id="50" pos="7417" userDrawn="1">
          <p15:clr>
            <a:srgbClr val="A4A3A4"/>
          </p15:clr>
        </p15:guide>
        <p15:guide id="51" pos="263" userDrawn="1">
          <p15:clr>
            <a:srgbClr val="A4A3A4"/>
          </p15:clr>
        </p15:guide>
        <p15:guide id="5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6A86"/>
    <a:srgbClr val="54AEC9"/>
    <a:srgbClr val="0E80C9"/>
    <a:srgbClr val="945B52"/>
    <a:srgbClr val="2C318D"/>
    <a:srgbClr val="F1CB16"/>
    <a:srgbClr val="06919A"/>
    <a:srgbClr val="242C35"/>
    <a:srgbClr val="B8B8B8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1839" autoAdjust="0"/>
  </p:normalViewPr>
  <p:slideViewPr>
    <p:cSldViewPr snapToGrid="0" snapToObjects="1">
      <p:cViewPr varScale="1">
        <p:scale>
          <a:sx n="80" d="100"/>
          <a:sy n="80" d="100"/>
        </p:scale>
        <p:origin x="605" y="67"/>
      </p:cViewPr>
      <p:guideLst>
        <p:guide orient="horz" pos="8112"/>
        <p:guide pos="19773"/>
        <p:guide pos="701"/>
        <p:guide orient="horz" pos="528"/>
        <p:guide pos="10237"/>
        <p:guide orient="horz" pos="4320"/>
        <p:guide orient="horz" pos="4056"/>
        <p:guide orient="horz" pos="264"/>
        <p:guide orient="horz" pos="2160"/>
        <p:guide pos="7417"/>
        <p:guide pos="26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5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383971" algn="l" defTabSz="383971" rtl="0" eaLnBrk="1" latinLnBrk="0" hangingPunct="1">
      <a:defRPr sz="10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767942" algn="l" defTabSz="383971" rtl="0" eaLnBrk="1" latinLnBrk="0" hangingPunct="1">
      <a:defRPr sz="10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1151913" algn="l" defTabSz="383971" rtl="0" eaLnBrk="1" latinLnBrk="0" hangingPunct="1">
      <a:defRPr sz="10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1535885" algn="l" defTabSz="383971" rtl="0" eaLnBrk="1" latinLnBrk="0" hangingPunct="1">
      <a:defRPr sz="10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950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945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80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9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95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21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2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23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62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0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4A68-2B58-496E-BE7E-0FC19C111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59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0446" y="1453449"/>
            <a:ext cx="5533698" cy="2387600"/>
          </a:xfrm>
        </p:spPr>
        <p:txBody>
          <a:bodyPr anchor="b">
            <a:normAutofit/>
          </a:bodyPr>
          <a:lstStyle>
            <a:lvl1pPr algn="l">
              <a:defRPr lang="en-IN" sz="5400" b="1" smtClean="0">
                <a:solidFill>
                  <a:schemeClr val="bg1"/>
                </a:solidFill>
              </a:defRPr>
            </a:lvl1pPr>
          </a:lstStyle>
          <a:p>
            <a:r>
              <a:rPr lang="en-IN">
                <a:latin typeface="+mn-lt"/>
              </a:rPr>
              <a:t>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90446" y="4206269"/>
            <a:ext cx="4566746" cy="512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IN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0381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50849" y="63669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5118" y="435935"/>
            <a:ext cx="3932237" cy="1600200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5118" y="20361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752214" y="987425"/>
            <a:ext cx="515679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864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/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774" y="538665"/>
            <a:ext cx="11020795" cy="87304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031" y="637761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1941513" y="1893888"/>
            <a:ext cx="8061325" cy="424497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03113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Spreadshe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774" y="538665"/>
            <a:ext cx="11020795" cy="87304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664" y="637761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1258888" y="1893888"/>
            <a:ext cx="9444037" cy="417988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31147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ar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6930" y="1307990"/>
            <a:ext cx="3561907" cy="4252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1826" y="2701775"/>
            <a:ext cx="4540440" cy="6567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2000" cap="none"/>
              <a:t>Click to edit Master subtitle style</a:t>
            </a:r>
            <a:endParaRPr lang="en-IN" sz="2000" cap="none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341" y="1335138"/>
            <a:ext cx="5011410" cy="921807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THANK YOU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8366" y="3383318"/>
            <a:ext cx="4533900" cy="19116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cap="small" baseline="0">
                <a:solidFill>
                  <a:schemeClr val="bg1"/>
                </a:solidFill>
              </a:defRPr>
            </a:lvl1pPr>
          </a:lstStyle>
          <a:p>
            <a:pPr marL="365125" lvl="0" indent="-365125" algn="ctr">
              <a:lnSpc>
                <a:spcPct val="100000"/>
              </a:lnSpc>
              <a:spcBef>
                <a:spcPct val="50000"/>
              </a:spcBef>
            </a:pPr>
            <a:r>
              <a:rPr lang="en-US"/>
              <a:t>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762306" y="2488895"/>
            <a:ext cx="350874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77" y="5382830"/>
            <a:ext cx="1810459" cy="9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0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91249"/>
            <a:ext cx="10515600" cy="943413"/>
          </a:xfrm>
        </p:spPr>
        <p:txBody>
          <a:bodyPr/>
          <a:lstStyle>
            <a:lvl1pPr algn="ctr">
              <a:defRPr lang="en-IN" b="1" smtClea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IN">
                <a:latin typeface="+mn-lt"/>
              </a:rPr>
              <a:t>SECTION</a:t>
            </a:r>
            <a:r>
              <a:rPr lang="en-IN"/>
              <a:t> DIVIDER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2464" y="6370682"/>
            <a:ext cx="2743200" cy="365125"/>
          </a:xfrm>
        </p:spPr>
        <p:txBody>
          <a:bodyPr/>
          <a:lstStyle>
            <a:lvl1pPr>
              <a:defRPr>
                <a:solidFill>
                  <a:srgbClr val="2D5579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978196" y="2103845"/>
            <a:ext cx="10015869" cy="40417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178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774" y="538665"/>
            <a:ext cx="11020795" cy="87304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031" y="637761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775" y="1796473"/>
            <a:ext cx="10837862" cy="43513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4177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779" y="365125"/>
            <a:ext cx="10515600" cy="870117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779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177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952" y="637309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029" y="365125"/>
            <a:ext cx="10515600" cy="756009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02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2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0644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44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02023" y="637493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8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065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85465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0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8316" y="637761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336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6736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333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8321" y="637761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bo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336" y="457200"/>
            <a:ext cx="10515600" cy="754912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35036" y="2307265"/>
            <a:ext cx="6172200" cy="38064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3336" y="1212112"/>
            <a:ext cx="10515600" cy="66453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8321" y="63669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e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601" y="5794633"/>
            <a:ext cx="10515600" cy="754912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4372" y="701748"/>
            <a:ext cx="8527312" cy="47102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29587" y="636698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DA7E5-8754-491C-B95F-AC5896F5D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7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A7E5-8754-491C-B95F-AC5896F5D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gi-bin/retrieveECFR?n=pt24.1.7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apps.hud.gov/Sec3BusReg/BRegistry/RegisterBusines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dapps.hud.gov/OpportunityPorta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7477" y="1129916"/>
            <a:ext cx="7320151" cy="101042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100" b="0" dirty="0">
                <a:solidFill>
                  <a:srgbClr val="FFFFFF"/>
                </a:solidFill>
              </a:rPr>
              <a:t>Texas CDBG-CARES </a:t>
            </a:r>
            <a:r>
              <a:rPr lang="en-US" sz="3100" b="0" dirty="0"/>
              <a:t/>
            </a:r>
            <a:br>
              <a:rPr lang="en-US" sz="3100" b="0" dirty="0"/>
            </a:br>
            <a:r>
              <a:rPr lang="en-US" sz="3100" b="0" dirty="0"/>
              <a:t> Community Resiliency Program (CRP)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7477" y="4797296"/>
            <a:ext cx="5082642" cy="430595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800" dirty="0" smtClean="0"/>
              <a:t>(DATE)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7477" y="3744971"/>
            <a:ext cx="6051228" cy="785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54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Section 3 Presentation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(SAMPLE)</a:t>
            </a:r>
          </a:p>
        </p:txBody>
      </p:sp>
    </p:spTree>
    <p:extLst>
      <p:ext uri="{BB962C8B-B14F-4D97-AF65-F5344CB8AC3E}">
        <p14:creationId xmlns:p14="http://schemas.microsoft.com/office/powerpoint/2010/main" val="38610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838200" y="440395"/>
            <a:ext cx="11747310" cy="87304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2D5579"/>
                </a:solidFill>
              </a:rPr>
              <a:t>Recordkeeping</a:t>
            </a:r>
            <a:endParaRPr lang="en-US" sz="5400" dirty="0">
              <a:solidFill>
                <a:srgbClr val="2D557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6035" y="1638473"/>
            <a:ext cx="7117832" cy="1800455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The [</a:t>
            </a:r>
            <a:r>
              <a:rPr lang="en-US" sz="2400" dirty="0">
                <a:solidFill>
                  <a:srgbClr val="2C318D"/>
                </a:solidFill>
                <a:highlight>
                  <a:srgbClr val="FFFF00"/>
                </a:highlight>
              </a:rPr>
              <a:t>City/County</a:t>
            </a:r>
            <a:r>
              <a:rPr lang="en-US" sz="2400" dirty="0">
                <a:solidFill>
                  <a:srgbClr val="2C318D"/>
                </a:solidFill>
              </a:rPr>
              <a:t>] will track all hours worked on the project based on the three categories of workers. 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This will require collection of certain income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66C80-ADEA-4D37-8B2A-ED5BF599F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6" r="10674"/>
          <a:stretch/>
        </p:blipFill>
        <p:spPr>
          <a:xfrm>
            <a:off x="6843137" y="3025201"/>
            <a:ext cx="3629025" cy="37030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A7E5-8754-491C-B95F-AC5896F5D1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838200" y="440395"/>
            <a:ext cx="11747310" cy="87304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2D5579"/>
                </a:solidFill>
              </a:rPr>
              <a:t>More Information</a:t>
            </a:r>
            <a:endParaRPr lang="en-US" sz="5400" dirty="0">
              <a:solidFill>
                <a:srgbClr val="2D557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5305" y="1767682"/>
            <a:ext cx="7117832" cy="3524003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CRP Section 3 &amp; Project Construction Guidance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2C318D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24 CFR Part 75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hlinkClick r:id="rId3"/>
              </a:rPr>
              <a:t>Electronic Code of Federal Regulations (</a:t>
            </a:r>
            <a:r>
              <a:rPr lang="en-US" sz="2800" dirty="0" err="1">
                <a:hlinkClick r:id="rId3"/>
              </a:rPr>
              <a:t>eCFR</a:t>
            </a:r>
            <a:r>
              <a:rPr lang="en-US" sz="2800" dirty="0">
                <a:hlinkClick r:id="rId3"/>
              </a:rPr>
              <a:t>)</a:t>
            </a:r>
            <a:endParaRPr lang="en-US" sz="2400" dirty="0">
              <a:solidFill>
                <a:srgbClr val="2C318D"/>
              </a:solidFill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2C318D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[</a:t>
            </a:r>
            <a:r>
              <a:rPr lang="en-US" sz="2400" dirty="0">
                <a:solidFill>
                  <a:srgbClr val="2C318D"/>
                </a:solidFill>
                <a:highlight>
                  <a:srgbClr val="FFFF00"/>
                </a:highlight>
              </a:rPr>
              <a:t>name of local contact</a:t>
            </a:r>
            <a:r>
              <a:rPr lang="en-US" sz="2400" dirty="0">
                <a:solidFill>
                  <a:srgbClr val="2C318D"/>
                </a:solidFill>
              </a:rPr>
              <a:t>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A7E5-8754-491C-B95F-AC5896F5D1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838200" y="440395"/>
            <a:ext cx="11747310" cy="87304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2D5579"/>
                </a:solidFill>
              </a:rPr>
              <a:t>Grant Information</a:t>
            </a:r>
            <a:endParaRPr lang="en-US" sz="5400" dirty="0">
              <a:solidFill>
                <a:srgbClr val="2D557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319" y="2175073"/>
            <a:ext cx="7117832" cy="3247004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2C318D"/>
                </a:solidFill>
              </a:rPr>
              <a:t>The [</a:t>
            </a:r>
            <a:r>
              <a:rPr lang="en-US" sz="3200" dirty="0">
                <a:solidFill>
                  <a:srgbClr val="2C318D"/>
                </a:solidFill>
                <a:highlight>
                  <a:srgbClr val="FFFF00"/>
                </a:highlight>
              </a:rPr>
              <a:t>City/County</a:t>
            </a:r>
            <a:r>
              <a:rPr lang="en-US" sz="3200" dirty="0">
                <a:solidFill>
                  <a:srgbClr val="2C318D"/>
                </a:solidFill>
              </a:rPr>
              <a:t>] recently received the following grant award: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2C318D"/>
                </a:solidFill>
              </a:rPr>
              <a:t>Contract </a:t>
            </a:r>
            <a:r>
              <a:rPr lang="en-US" sz="3200" dirty="0">
                <a:solidFill>
                  <a:srgbClr val="2C318D"/>
                </a:solidFill>
              </a:rPr>
              <a:t>No. </a:t>
            </a:r>
            <a:r>
              <a:rPr lang="en-US" sz="3200" dirty="0">
                <a:solidFill>
                  <a:srgbClr val="2C318D"/>
                </a:solidFill>
                <a:highlight>
                  <a:srgbClr val="FFFF00"/>
                </a:highlight>
              </a:rPr>
              <a:t>[##]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C318D"/>
                </a:solidFill>
              </a:rPr>
              <a:t>Award Amount: [$</a:t>
            </a:r>
            <a:r>
              <a:rPr lang="en-US" sz="3200" dirty="0">
                <a:solidFill>
                  <a:srgbClr val="2C318D"/>
                </a:solidFill>
                <a:highlight>
                  <a:srgbClr val="FFFF00"/>
                </a:highlight>
              </a:rPr>
              <a:t>XXX,XXX</a:t>
            </a:r>
            <a:r>
              <a:rPr lang="en-US" sz="3200" dirty="0">
                <a:solidFill>
                  <a:srgbClr val="2C318D"/>
                </a:solidFill>
              </a:rPr>
              <a:t>]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C318D"/>
                </a:solidFill>
              </a:rPr>
              <a:t>Project: [</a:t>
            </a:r>
            <a:r>
              <a:rPr lang="en-US" sz="3200" dirty="0">
                <a:solidFill>
                  <a:srgbClr val="2C318D"/>
                </a:solidFill>
                <a:highlight>
                  <a:srgbClr val="FFFF00"/>
                </a:highlight>
              </a:rPr>
              <a:t>description</a:t>
            </a:r>
            <a:r>
              <a:rPr lang="en-US" sz="3200" dirty="0">
                <a:solidFill>
                  <a:srgbClr val="2C318D"/>
                </a:solidFill>
              </a:rPr>
              <a:t>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A7E5-8754-491C-B95F-AC5896F5D1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838200" y="440395"/>
            <a:ext cx="11747310" cy="87304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2D5579"/>
                </a:solidFill>
              </a:rPr>
              <a:t>Grant Information</a:t>
            </a:r>
            <a:endParaRPr lang="en-US" sz="5400" dirty="0">
              <a:solidFill>
                <a:srgbClr val="2D55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6168" y="1783673"/>
            <a:ext cx="7246044" cy="4231889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2C318D"/>
                </a:solidFill>
              </a:rPr>
              <a:t>The grant is funded through the Community Development Block Grant, via: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C318D"/>
                </a:solidFill>
              </a:rPr>
              <a:t>U.S. Department of Housing and Urban Development</a:t>
            </a: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2C318D"/>
                </a:solidFill>
              </a:rPr>
              <a:t>and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C318D"/>
                </a:solidFill>
              </a:rPr>
              <a:t>Texas Department of Housing and Community Affairs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A7E5-8754-491C-B95F-AC5896F5D1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838200" y="440395"/>
            <a:ext cx="11747310" cy="87304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2D5579"/>
                </a:solidFill>
              </a:rPr>
              <a:t>Section 3 Concepts</a:t>
            </a:r>
            <a:endParaRPr lang="en-US" sz="5400" dirty="0">
              <a:solidFill>
                <a:srgbClr val="2D557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529" y="1996281"/>
            <a:ext cx="8848713" cy="3539392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C318D"/>
                </a:solidFill>
              </a:rPr>
              <a:t>As a condition of funding, the [</a:t>
            </a:r>
            <a:r>
              <a:rPr lang="en-US" sz="2800" dirty="0">
                <a:solidFill>
                  <a:srgbClr val="2C318D"/>
                </a:solidFill>
                <a:highlight>
                  <a:srgbClr val="FFFF00"/>
                </a:highlight>
              </a:rPr>
              <a:t>City/County</a:t>
            </a:r>
            <a:r>
              <a:rPr lang="en-US" sz="2800" dirty="0">
                <a:solidFill>
                  <a:srgbClr val="2C318D"/>
                </a:solidFill>
              </a:rPr>
              <a:t>] must comply with Section 3 of the Housing and Urban Development Act of 1968.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C318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C318D"/>
                </a:solidFill>
              </a:rPr>
              <a:t>To the greatest extent feasible, Grant Recipients must direct </a:t>
            </a:r>
            <a:r>
              <a:rPr lang="en-US" sz="2800" dirty="0" smtClean="0">
                <a:solidFill>
                  <a:srgbClr val="2C318D"/>
                </a:solidFill>
              </a:rPr>
              <a:t>economic </a:t>
            </a:r>
            <a:r>
              <a:rPr lang="en-US" sz="2800" dirty="0">
                <a:solidFill>
                  <a:srgbClr val="2C318D"/>
                </a:solidFill>
              </a:rPr>
              <a:t>opportunities generated by CDBG funds to low- and very low-income persons.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C318D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A7E5-8754-491C-B95F-AC5896F5D1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838200" y="440395"/>
            <a:ext cx="11747310" cy="87304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2D5579"/>
                </a:solidFill>
              </a:rPr>
              <a:t>Section 3 Concepts</a:t>
            </a:r>
            <a:endParaRPr lang="en-US" sz="5400" dirty="0">
              <a:solidFill>
                <a:srgbClr val="2D55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6766" y="1549021"/>
            <a:ext cx="9067374" cy="3970279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algn="just"/>
            <a:r>
              <a:rPr lang="en-US" sz="2800" dirty="0">
                <a:solidFill>
                  <a:srgbClr val="2C318D"/>
                </a:solidFill>
              </a:rPr>
              <a:t>In part, this means ensuring that:</a:t>
            </a:r>
          </a:p>
          <a:p>
            <a:pPr algn="just"/>
            <a:endParaRPr lang="en-US" sz="2800" dirty="0">
              <a:solidFill>
                <a:srgbClr val="2C318D"/>
              </a:solidFill>
            </a:endParaRPr>
          </a:p>
          <a:p>
            <a:pPr marL="669721" lvl="1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C318D"/>
                </a:solidFill>
              </a:rPr>
              <a:t>Section 3 Businesses have the information to submit a bid or proposal for the project; and</a:t>
            </a:r>
          </a:p>
          <a:p>
            <a:pPr marL="669721" lvl="1" indent="-28575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C318D"/>
              </a:solidFill>
            </a:endParaRPr>
          </a:p>
          <a:p>
            <a:pPr marL="669721" lvl="1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C318D"/>
                </a:solidFill>
              </a:rPr>
              <a:t>Section 3 Workers have information about any available job opportunities related to the project. </a:t>
            </a:r>
          </a:p>
          <a:p>
            <a:pPr lvl="1" algn="just"/>
            <a:endParaRPr lang="en-US" sz="2800" dirty="0">
              <a:solidFill>
                <a:srgbClr val="2C318D"/>
              </a:solidFill>
            </a:endParaRPr>
          </a:p>
          <a:p>
            <a:pPr algn="just"/>
            <a:r>
              <a:rPr lang="en-US" sz="2800" dirty="0">
                <a:solidFill>
                  <a:srgbClr val="2C318D"/>
                </a:solidFill>
              </a:rPr>
              <a:t>For precise definitions, see CRP Section 3 Guidance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A7E5-8754-491C-B95F-AC5896F5D1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838200" y="440395"/>
            <a:ext cx="11747310" cy="87304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2D5579"/>
                </a:solidFill>
              </a:rPr>
              <a:t>Section 3 Business</a:t>
            </a:r>
            <a:endParaRPr lang="en-US" sz="5400" dirty="0">
              <a:solidFill>
                <a:srgbClr val="2D557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0110" y="1506500"/>
            <a:ext cx="9472994" cy="4801276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A company may qualify as a Section 3 Business if: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it is owned by low-income persons;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it is owned by Section 8-Assisted housing residents; or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75% of all labor hours for the business in a 3 month period are performed by Section 3 Workers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Register at: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HUD’s Section 3 website: </a:t>
            </a:r>
            <a:r>
              <a:rPr lang="en-US" sz="2400" dirty="0">
                <a:solidFill>
                  <a:srgbClr val="2C318D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rgbClr val="2C318D"/>
                </a:solidFill>
                <a:hlinkClick r:id="rId3"/>
              </a:rPr>
              <a:t>portalapps.hud.gov/Sec3BusReg/BRegistry/RegisterBusiness</a:t>
            </a:r>
            <a:r>
              <a:rPr lang="en-US" sz="2400" dirty="0" smtClean="0">
                <a:solidFill>
                  <a:srgbClr val="2C318D"/>
                </a:solidFill>
              </a:rPr>
              <a:t> </a:t>
            </a:r>
            <a:endParaRPr lang="en-US" sz="2400" dirty="0">
              <a:solidFill>
                <a:srgbClr val="2C318D"/>
              </a:solidFill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[</a:t>
            </a:r>
            <a:r>
              <a:rPr lang="en-US" sz="2400" dirty="0">
                <a:solidFill>
                  <a:srgbClr val="2C318D"/>
                </a:solidFill>
                <a:highlight>
                  <a:srgbClr val="FFFF00"/>
                </a:highlight>
              </a:rPr>
              <a:t>local/regional registry for disadvantaged businesses if applicable</a:t>
            </a:r>
            <a:r>
              <a:rPr lang="en-US" sz="2400" dirty="0">
                <a:solidFill>
                  <a:srgbClr val="2C318D"/>
                </a:solidFill>
              </a:rPr>
              <a:t>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A7E5-8754-491C-B95F-AC5896F5D13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838200" y="440395"/>
            <a:ext cx="11747310" cy="87304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2D5579"/>
                </a:solidFill>
              </a:rPr>
              <a:t>Section 3 Business</a:t>
            </a:r>
            <a:endParaRPr lang="en-US" sz="5400" dirty="0">
              <a:solidFill>
                <a:srgbClr val="2D55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7493" y="1725161"/>
            <a:ext cx="7674297" cy="4201112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This project is expected to include the following contracting opportunities: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  <a:highlight>
                  <a:srgbClr val="FFFF00"/>
                </a:highlight>
              </a:rPr>
              <a:t>Grant Administration services (previously selected)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  <a:highlight>
                  <a:srgbClr val="FFFF00"/>
                </a:highlight>
              </a:rPr>
              <a:t>Engineering Services (previously selected)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  <a:highlight>
                  <a:srgbClr val="FFFF00"/>
                </a:highlight>
              </a:rPr>
              <a:t>Prime Contractor for [short description]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  <a:highlight>
                  <a:srgbClr val="FFFF00"/>
                </a:highlight>
              </a:rPr>
              <a:t>Subcontractors for [list trades]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  <a:highlight>
                  <a:srgbClr val="FFFF00"/>
                </a:highlight>
              </a:rPr>
              <a:t>[note: list all bid and/or small purchase opportunities expected for the project]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A7E5-8754-491C-B95F-AC5896F5D1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838200" y="440395"/>
            <a:ext cx="11747310" cy="87304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2D5579"/>
                </a:solidFill>
              </a:rPr>
              <a:t>Section 3 Worker</a:t>
            </a:r>
            <a:endParaRPr lang="en-US" sz="5400" dirty="0">
              <a:solidFill>
                <a:srgbClr val="2D557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6033" y="1313435"/>
            <a:ext cx="8451150" cy="5401440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You may qualify as a Section 3 Worker if: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Your annual income is below the county threshold for your family size: 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You are a current or recent </a:t>
            </a:r>
            <a:r>
              <a:rPr lang="en-US" sz="2400" dirty="0" err="1">
                <a:solidFill>
                  <a:srgbClr val="2C318D"/>
                </a:solidFill>
              </a:rPr>
              <a:t>Youthbuild</a:t>
            </a:r>
            <a:r>
              <a:rPr lang="en-US" sz="2400" dirty="0">
                <a:solidFill>
                  <a:srgbClr val="2C318D"/>
                </a:solidFill>
              </a:rPr>
              <a:t> participant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2C318D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Register your information and search for opportunities at: 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WorkInTexas.gov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HUD’s Section 3 Opportunity Portal </a:t>
            </a:r>
            <a:r>
              <a:rPr lang="en-US" sz="2400" dirty="0">
                <a:solidFill>
                  <a:srgbClr val="2C318D"/>
                </a:solidFill>
                <a:hlinkClick r:id="rId3"/>
              </a:rPr>
              <a:t>https://hudapps.hud.gov/OpportunityPortal/</a:t>
            </a:r>
            <a:endParaRPr lang="en-US" sz="2400" dirty="0">
              <a:solidFill>
                <a:srgbClr val="2C318D"/>
              </a:solidFill>
            </a:endParaRP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[</a:t>
            </a:r>
            <a:r>
              <a:rPr lang="en-US" sz="2400" dirty="0">
                <a:solidFill>
                  <a:srgbClr val="2C318D"/>
                </a:solidFill>
                <a:highlight>
                  <a:srgbClr val="FFFF00"/>
                </a:highlight>
              </a:rPr>
              <a:t>local/regional job board if applicable</a:t>
            </a:r>
            <a:r>
              <a:rPr lang="en-US" sz="2400" dirty="0">
                <a:solidFill>
                  <a:srgbClr val="2C318D"/>
                </a:solidFill>
              </a:rPr>
              <a:t>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A7E5-8754-491C-B95F-AC5896F5D1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838200" y="440395"/>
            <a:ext cx="11747310" cy="87304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2D5579"/>
                </a:solidFill>
              </a:rPr>
              <a:t>Targeted Section 3 Worker</a:t>
            </a:r>
            <a:endParaRPr lang="en-US" sz="5400" dirty="0">
              <a:solidFill>
                <a:srgbClr val="2D55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6035" y="1857135"/>
            <a:ext cx="7117832" cy="2031287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Section 3 Workers that reside near the project location may also qualify as Targeted Section 3 Workers.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For this project, that service area is defined by this map: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[</a:t>
            </a:r>
            <a:r>
              <a:rPr lang="en-US" sz="2400" dirty="0">
                <a:solidFill>
                  <a:srgbClr val="2C318D"/>
                </a:solidFill>
                <a:highlight>
                  <a:srgbClr val="FFFF00"/>
                </a:highlight>
              </a:rPr>
              <a:t>Service Area Map here</a:t>
            </a:r>
            <a:r>
              <a:rPr lang="en-US" sz="2400" dirty="0">
                <a:solidFill>
                  <a:srgbClr val="2C318D"/>
                </a:solidFill>
              </a:rPr>
              <a:t>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A7E5-8754-491C-B95F-AC5896F5D1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DHCA Custom Colors">
      <a:dk1>
        <a:srgbClr val="000000"/>
      </a:dk1>
      <a:lt1>
        <a:srgbClr val="FFFFFF"/>
      </a:lt1>
      <a:dk2>
        <a:srgbClr val="242852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AP Application PPT" id="{7D00FCCD-01F6-4D71-92B7-C62E86DE8F22}" vid="{4FD9DE03-B100-45E2-BCE5-341A8CA84F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37814</TotalTime>
  <Words>490</Words>
  <Application>Microsoft Office PowerPoint</Application>
  <PresentationFormat>Widescreen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Lato Regular</vt:lpstr>
      <vt:lpstr>1_Office Theme</vt:lpstr>
      <vt:lpstr>   Texas CDBG-CARES   Community Resiliency Program (CRP)</vt:lpstr>
      <vt:lpstr>Grant Information</vt:lpstr>
      <vt:lpstr>Grant Information</vt:lpstr>
      <vt:lpstr>Section 3 Concepts</vt:lpstr>
      <vt:lpstr>Section 3 Concepts</vt:lpstr>
      <vt:lpstr>Section 3 Business</vt:lpstr>
      <vt:lpstr>Section 3 Business</vt:lpstr>
      <vt:lpstr>Section 3 Worker</vt:lpstr>
      <vt:lpstr>Targeted Section 3 Worker</vt:lpstr>
      <vt:lpstr>Recordkeeping</vt:lpstr>
      <vt:lpstr>More Information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creator>Lindsay Baerwald</dc:creator>
  <cp:lastModifiedBy>Katie Wilkison</cp:lastModifiedBy>
  <cp:revision>7490</cp:revision>
  <cp:lastPrinted>2021-05-20T18:25:02Z</cp:lastPrinted>
  <dcterms:created xsi:type="dcterms:W3CDTF">2014-11-12T21:47:38Z</dcterms:created>
  <dcterms:modified xsi:type="dcterms:W3CDTF">2023-03-10T18:46:17Z</dcterms:modified>
</cp:coreProperties>
</file>